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257" r:id="rId5"/>
    <p:sldId id="268" r:id="rId6"/>
    <p:sldId id="319" r:id="rId7"/>
    <p:sldId id="289" r:id="rId8"/>
    <p:sldId id="333" r:id="rId9"/>
    <p:sldId id="334" r:id="rId10"/>
    <p:sldId id="320" r:id="rId11"/>
    <p:sldId id="350" r:id="rId12"/>
    <p:sldId id="321" r:id="rId13"/>
    <p:sldId id="335" r:id="rId14"/>
    <p:sldId id="317" r:id="rId15"/>
    <p:sldId id="322" r:id="rId16"/>
    <p:sldId id="323" r:id="rId17"/>
    <p:sldId id="336" r:id="rId18"/>
    <p:sldId id="351" r:id="rId19"/>
    <p:sldId id="352" r:id="rId20"/>
    <p:sldId id="324" r:id="rId21"/>
    <p:sldId id="318" r:id="rId22"/>
    <p:sldId id="325" r:id="rId23"/>
    <p:sldId id="327" r:id="rId24"/>
    <p:sldId id="328" r:id="rId25"/>
    <p:sldId id="337" r:id="rId26"/>
    <p:sldId id="353" r:id="rId27"/>
    <p:sldId id="354" r:id="rId28"/>
    <p:sldId id="329" r:id="rId29"/>
    <p:sldId id="355"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6" r:id="rId43"/>
    <p:sldId id="267" r:id="rId44"/>
    <p:sldId id="331"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19" autoAdjust="0"/>
    <p:restoredTop sz="88089" autoAdjust="0"/>
  </p:normalViewPr>
  <p:slideViewPr>
    <p:cSldViewPr snapToGrid="0" snapToObjects="1">
      <p:cViewPr varScale="1">
        <p:scale>
          <a:sx n="137" d="100"/>
          <a:sy n="137" d="100"/>
        </p:scale>
        <p:origin x="596" y="84"/>
      </p:cViewPr>
      <p:guideLst>
        <p:guide orient="horz" pos="3090"/>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04/01/2021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04/01/2021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38</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smtClean="0">
                <a:solidFill>
                  <a:schemeClr val="tx1"/>
                </a:solidFill>
                <a:latin typeface="+mn-lt"/>
                <a:ea typeface="+mn-ea"/>
                <a:cs typeface="+mn-cs"/>
              </a:rPr>
              <a:t>Stage 2: Pattern Perception</a:t>
            </a:r>
          </a:p>
          <a:p>
            <a:r>
              <a:rPr lang="en-US" sz="1200" b="0" i="0" u="none" strike="noStrike" kern="1200" baseline="0" dirty="0" smtClean="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smtClean="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smtClean="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smtClean="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smtClean="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smtClean="0">
                <a:solidFill>
                  <a:schemeClr val="tx1"/>
                </a:solidFill>
                <a:latin typeface="+mn-lt"/>
                <a:ea typeface="+mn-ea"/>
                <a:cs typeface="+mn-cs"/>
              </a:rPr>
              <a:t>(1982) called this stage of processing the 2-112D sketch. </a:t>
            </a:r>
            <a:r>
              <a:rPr lang="en-US" sz="1200" b="0" i="0" u="none" strike="noStrike" kern="1200" baseline="0" dirty="0" err="1" smtClean="0">
                <a:solidFill>
                  <a:schemeClr val="tx1"/>
                </a:solidFill>
                <a:latin typeface="+mn-lt"/>
                <a:ea typeface="+mn-ea"/>
                <a:cs typeface="+mn-cs"/>
              </a:rPr>
              <a:t>Triesman</a:t>
            </a:r>
            <a:r>
              <a:rPr lang="en-US" sz="1200" b="0" i="0" u="none" strike="noStrike" kern="1200" baseline="0" dirty="0" smtClean="0">
                <a:solidFill>
                  <a:schemeClr val="tx1"/>
                </a:solidFill>
                <a:latin typeface="+mn-lt"/>
                <a:ea typeface="+mn-ea"/>
                <a:cs typeface="+mn-cs"/>
              </a:rPr>
              <a:t> (1985) called it a feature map.</a:t>
            </a:r>
          </a:p>
          <a:p>
            <a:r>
              <a:rPr lang="en-US" sz="1200" b="0" i="0" u="none" strike="noStrike" kern="1200" baseline="0" dirty="0" err="1" smtClean="0">
                <a:solidFill>
                  <a:schemeClr val="tx1"/>
                </a:solidFill>
                <a:latin typeface="+mn-lt"/>
                <a:ea typeface="+mn-ea"/>
                <a:cs typeface="+mn-cs"/>
              </a:rPr>
              <a:t>Rensink</a:t>
            </a:r>
            <a:r>
              <a:rPr lang="en-US" sz="1200" b="0" i="0" u="none" strike="noStrike" kern="1200" baseline="0" dirty="0" smtClean="0">
                <a:solidFill>
                  <a:schemeClr val="tx1"/>
                </a:solidFill>
                <a:latin typeface="+mn-lt"/>
                <a:ea typeface="+mn-ea"/>
                <a:cs typeface="+mn-cs"/>
              </a:rPr>
              <a:t> (2002) called it a proto-object flux to emphasize its dynamic nature.</a:t>
            </a:r>
          </a:p>
          <a:p>
            <a:r>
              <a:rPr lang="en-US" sz="1200" b="0" i="0" u="none" strike="noStrike" kern="1200" baseline="0" dirty="0" smtClean="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smtClean="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smtClean="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smtClean="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smtClean="0">
                <a:solidFill>
                  <a:schemeClr val="tx1"/>
                </a:solidFill>
                <a:latin typeface="+mn-lt"/>
                <a:ea typeface="+mn-ea"/>
                <a:cs typeface="+mn-cs"/>
              </a:rPr>
              <a:t>of it can be found in Milner and </a:t>
            </a:r>
            <a:r>
              <a:rPr lang="en-US" sz="1200" b="0" i="0" u="none" strike="noStrike" kern="1200" baseline="0" dirty="0" err="1" smtClean="0">
                <a:solidFill>
                  <a:schemeClr val="tx1"/>
                </a:solidFill>
                <a:latin typeface="+mn-lt"/>
                <a:ea typeface="+mn-ea"/>
                <a:cs typeface="+mn-cs"/>
              </a:rPr>
              <a:t>Goodale</a:t>
            </a:r>
            <a:r>
              <a:rPr lang="en-US" sz="1200" b="0" i="0" u="none" strike="noStrike" kern="1200" baseline="0" dirty="0" smtClean="0">
                <a:solidFill>
                  <a:schemeClr val="tx1"/>
                </a:solidFill>
                <a:latin typeface="+mn-lt"/>
                <a:ea typeface="+mn-ea"/>
                <a:cs typeface="+mn-cs"/>
              </a:rPr>
              <a:t> (1995).</a:t>
            </a:r>
          </a:p>
          <a:p>
            <a:r>
              <a:rPr lang="en-US" sz="1200" b="0" i="0" u="none" strike="noStrike" kern="1200" baseline="0" dirty="0" smtClean="0">
                <a:solidFill>
                  <a:schemeClr val="tx1"/>
                </a:solidFill>
                <a:latin typeface="+mn-lt"/>
                <a:ea typeface="+mn-ea"/>
                <a:cs typeface="+mn-cs"/>
              </a:rPr>
              <a:t>Important characteristics of Stage 2 processing include:</a:t>
            </a:r>
          </a:p>
          <a:p>
            <a:r>
              <a:rPr lang="en-SG" sz="1200" b="0" i="0" u="none" strike="noStrike" kern="1200" baseline="0" dirty="0" smtClean="0">
                <a:solidFill>
                  <a:schemeClr val="tx1"/>
                </a:solidFill>
                <a:latin typeface="+mn-lt"/>
                <a:ea typeface="+mn-ea"/>
                <a:cs typeface="+mn-cs"/>
              </a:rPr>
              <a:t>Slow serial processing</a:t>
            </a:r>
          </a:p>
          <a:p>
            <a:r>
              <a:rPr lang="en-US" sz="1200" b="0" i="0" u="none" strike="noStrike" kern="1200" baseline="0" dirty="0" smtClean="0">
                <a:solidFill>
                  <a:schemeClr val="tx1"/>
                </a:solidFill>
                <a:latin typeface="+mn-lt"/>
                <a:ea typeface="+mn-ea"/>
                <a:cs typeface="+mn-cs"/>
              </a:rPr>
              <a:t>Involvement of both working memory and long-term memory</a:t>
            </a:r>
          </a:p>
          <a:p>
            <a:r>
              <a:rPr lang="en-US" sz="1200" b="0" i="0" u="none" strike="noStrike" kern="1200" baseline="0" dirty="0" smtClean="0">
                <a:solidFill>
                  <a:schemeClr val="tx1"/>
                </a:solidFill>
                <a:latin typeface="+mn-lt"/>
                <a:ea typeface="+mn-ea"/>
                <a:cs typeface="+mn-cs"/>
              </a:rPr>
              <a:t>More emphasis on arbitrary aspects of symbols</a:t>
            </a:r>
          </a:p>
          <a:p>
            <a:r>
              <a:rPr lang="en-US" sz="1200" b="0" i="0" u="none" strike="noStrike" kern="1200" baseline="0" dirty="0" smtClean="0">
                <a:solidFill>
                  <a:schemeClr val="tx1"/>
                </a:solidFill>
                <a:latin typeface="+mn-lt"/>
                <a:ea typeface="+mn-ea"/>
                <a:cs typeface="+mn-cs"/>
              </a:rPr>
              <a:t>In a state of flux, a combination of bottom-up feature processing and top-down</a:t>
            </a:r>
          </a:p>
          <a:p>
            <a:r>
              <a:rPr lang="en-SG" sz="1200" b="0" i="0" u="none" strike="noStrike" kern="1200" baseline="0" dirty="0" smtClean="0">
                <a:solidFill>
                  <a:schemeClr val="tx1"/>
                </a:solidFill>
                <a:latin typeface="+mn-lt"/>
                <a:ea typeface="+mn-ea"/>
                <a:cs typeface="+mn-cs"/>
              </a:rPr>
              <a:t>attentional mechanisms</a:t>
            </a:r>
          </a:p>
          <a:p>
            <a:r>
              <a:rPr lang="en-US" sz="1200" b="0" i="0" u="none" strike="noStrike" kern="1200" baseline="0" dirty="0" smtClean="0">
                <a:solidFill>
                  <a:schemeClr val="tx1"/>
                </a:solidFill>
                <a:latin typeface="+mn-lt"/>
                <a:ea typeface="+mn-ea"/>
                <a:cs typeface="+mn-cs"/>
              </a:rPr>
              <a:t>Different pathways for object recognition and visually guided motion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smtClean="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smtClean="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smtClean="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smtClean="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smtClean="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smtClean="0">
                <a:solidFill>
                  <a:schemeClr val="tx1"/>
                </a:solidFill>
                <a:latin typeface="+mn-lt"/>
                <a:ea typeface="+mn-ea"/>
                <a:cs typeface="+mn-cs"/>
              </a:rPr>
              <a:t>(representing cities).</a:t>
            </a:r>
          </a:p>
          <a:p>
            <a:r>
              <a:rPr lang="en-US" sz="1200" b="0" i="0" u="none" strike="noStrike" kern="1200" baseline="0" dirty="0" smtClean="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smtClean="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smtClean="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smtClean="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17</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40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20</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23</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8.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0.xml"/><Relationship Id="rId5" Type="http://schemas.openxmlformats.org/officeDocument/2006/relationships/hyperlink" Target="https://help.tableau.com/current/pro/desktop/en-us/pivot.htm"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a:t>
            </a:r>
            <a:r>
              <a:rPr lang="en-US" sz="1200" dirty="0" smtClean="0">
                <a:solidFill>
                  <a:srgbClr val="99D6EA"/>
                </a:solidFill>
                <a:latin typeface="Roboto Medium" panose="02000000000000000000" pitchFamily="2" charset="0"/>
                <a:ea typeface="Roboto Medium" panose="02000000000000000000" pitchFamily="2" charset="0"/>
              </a:rPr>
              <a:t>2021</a:t>
            </a:r>
            <a:endParaRPr lang="en-US" sz="1200" dirty="0">
              <a:solidFill>
                <a:srgbClr val="99D6EA"/>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40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a:t>
            </a:r>
            <a:r>
              <a:rPr lang="en-US" sz="1200" dirty="0" smtClean="0">
                <a:solidFill>
                  <a:srgbClr val="003B5C"/>
                </a:solidFill>
                <a:latin typeface="Roboto" panose="02000000000000000000" pitchFamily="2" charset="0"/>
                <a:ea typeface="Roboto" panose="02000000000000000000" pitchFamily="2" charset="0"/>
              </a:rPr>
              <a:t>://www.propertyguru.com.sg/map-search</a:t>
            </a:r>
            <a:endParaRPr lang="en-US" sz="1200" dirty="0">
              <a:solidFill>
                <a:srgbClr val="003B5C"/>
              </a:solidFill>
              <a:latin typeface="Roboto" panose="02000000000000000000" pitchFamily="2" charset="0"/>
              <a:ea typeface="Roboto" panose="02000000000000000000" pitchFamily="2" charset="0"/>
            </a:endParaRP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a:t>
            </a:r>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Tree>
    <p:extLst>
      <p:ext uri="{BB962C8B-B14F-4D97-AF65-F5344CB8AC3E}">
        <p14:creationId xmlns:p14="http://schemas.microsoft.com/office/powerpoint/2010/main" val="2484454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smtClean="0">
                <a:latin typeface="Roboto Medium" panose="02000000000000000000" pitchFamily="2" charset="0"/>
                <a:ea typeface="Roboto Medium" panose="02000000000000000000" pitchFamily="2" charset="0"/>
              </a:rPr>
              <a:t>Sensory </a:t>
            </a:r>
            <a:r>
              <a:rPr lang="en-GB" sz="1800" i="1" dirty="0">
                <a:latin typeface="Roboto Medium" panose="02000000000000000000" pitchFamily="2" charset="0"/>
                <a:ea typeface="Roboto Medium" panose="02000000000000000000" pitchFamily="2" charset="0"/>
              </a:rPr>
              <a:t>vs arbitrary representation</a:t>
            </a: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smtClean="0">
                <a:solidFill>
                  <a:prstClr val="black"/>
                </a:solidFill>
                <a:latin typeface="Calibri"/>
              </a:rPr>
              <a:t>(a)</a:t>
            </a:r>
            <a:endParaRPr lang="en-SG" sz="1100" dirty="0">
              <a:solidFill>
                <a:prstClr val="black"/>
              </a:solidFill>
              <a:latin typeface="Calibri"/>
            </a:endParaRP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smtClean="0">
                <a:solidFill>
                  <a:prstClr val="black"/>
                </a:solidFill>
                <a:latin typeface="Calibri"/>
              </a:rPr>
              <a:t>(b)</a:t>
            </a:r>
            <a:endParaRPr lang="en-SG" sz="1100" dirty="0">
              <a:solidFill>
                <a:prstClr val="black"/>
              </a:solidFill>
              <a:latin typeface="Calibri"/>
            </a:endParaRP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smtClean="0">
                <a:solidFill>
                  <a:prstClr val="black"/>
                </a:solidFill>
                <a:latin typeface="Calibri"/>
              </a:rPr>
              <a:t>(c)</a:t>
            </a:r>
            <a:endParaRPr lang="en-SG" sz="1100" dirty="0">
              <a:solidFill>
                <a:prstClr val="black"/>
              </a:solidFill>
              <a:latin typeface="Calibri"/>
            </a:endParaRP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smtClean="0">
                <a:solidFill>
                  <a:prstClr val="black"/>
                </a:solidFill>
                <a:latin typeface="Calibri"/>
              </a:rPr>
              <a:t>(d)</a:t>
            </a:r>
            <a:endParaRPr lang="en-SG" sz="1100" dirty="0">
              <a:solidFill>
                <a:prstClr val="black"/>
              </a:solidFill>
              <a:latin typeface="Calibri"/>
            </a:endParaRPr>
          </a:p>
        </p:txBody>
      </p:sp>
    </p:spTree>
    <p:extLst>
      <p:ext uri="{BB962C8B-B14F-4D97-AF65-F5344CB8AC3E}">
        <p14:creationId xmlns:p14="http://schemas.microsoft.com/office/powerpoint/2010/main" val="4092639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smtClean="0">
                <a:solidFill>
                  <a:prstClr val="black"/>
                </a:solidFill>
                <a:latin typeface="Calibri"/>
              </a:rPr>
              <a:t>(a)</a:t>
            </a:r>
            <a:endParaRPr lang="en-SG" sz="1100" dirty="0">
              <a:solidFill>
                <a:prstClr val="black"/>
              </a:solidFill>
              <a:latin typeface="Calibri"/>
            </a:endParaRP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smtClean="0">
                <a:solidFill>
                  <a:prstClr val="black"/>
                </a:solidFill>
                <a:latin typeface="Calibri"/>
              </a:rPr>
              <a:t>(b)</a:t>
            </a:r>
            <a:endParaRPr lang="en-SG" sz="1100" dirty="0">
              <a:solidFill>
                <a:prstClr val="black"/>
              </a:solidFill>
              <a:latin typeface="Calibri"/>
            </a:endParaRP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smtClean="0">
                <a:solidFill>
                  <a:prstClr val="black"/>
                </a:solidFill>
                <a:latin typeface="Calibri"/>
              </a:rPr>
              <a:t>(c)</a:t>
            </a:r>
            <a:endParaRPr lang="en-SG" sz="1100" dirty="0">
              <a:solidFill>
                <a:prstClr val="black"/>
              </a:solidFill>
              <a:latin typeface="Calibri"/>
            </a:endParaRP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smtClean="0">
                <a:solidFill>
                  <a:prstClr val="black"/>
                </a:solidFill>
                <a:latin typeface="Calibri"/>
              </a:rPr>
              <a:t>(d)</a:t>
            </a:r>
            <a:endParaRPr lang="en-SG" sz="1100" dirty="0">
              <a:solidFill>
                <a:prstClr val="black"/>
              </a:solidFill>
              <a:latin typeface="Calibri"/>
            </a:endParaRP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smtClean="0">
                <a:solidFill>
                  <a:prstClr val="black"/>
                </a:solidFill>
                <a:latin typeface="Calibri"/>
              </a:rPr>
              <a:t>Sensory</a:t>
            </a:r>
            <a:endParaRPr lang="en-SG" sz="1400" dirty="0">
              <a:solidFill>
                <a:prstClr val="black"/>
              </a:solidFill>
              <a:latin typeface="Calibri"/>
            </a:endParaRP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smtClean="0">
                <a:solidFill>
                  <a:prstClr val="black"/>
                </a:solidFill>
                <a:latin typeface="Calibri"/>
              </a:rPr>
              <a:t>Sensory</a:t>
            </a:r>
            <a:endParaRPr lang="en-SG" sz="1400" dirty="0">
              <a:solidFill>
                <a:prstClr val="black"/>
              </a:solidFill>
              <a:latin typeface="Calibri"/>
            </a:endParaRP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smtClean="0">
                <a:solidFill>
                  <a:prstClr val="black"/>
                </a:solidFill>
                <a:latin typeface="Calibri"/>
              </a:rPr>
              <a:t>Arbitrary</a:t>
            </a:r>
            <a:endParaRPr lang="en-SG" sz="1400" dirty="0">
              <a:solidFill>
                <a:prstClr val="black"/>
              </a:solidFill>
              <a:latin typeface="Calibri"/>
            </a:endParaRP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smtClean="0">
                <a:solidFill>
                  <a:prstClr val="black"/>
                </a:solidFill>
                <a:latin typeface="Calibri"/>
              </a:rPr>
              <a:t>Arbitrary</a:t>
            </a:r>
            <a:endParaRPr lang="en-SG" sz="1400" dirty="0">
              <a:solidFill>
                <a:prstClr val="black"/>
              </a:solidFill>
              <a:latin typeface="Calibri"/>
            </a:endParaRPr>
          </a:p>
        </p:txBody>
      </p:sp>
    </p:spTree>
    <p:extLst>
      <p:ext uri="{BB962C8B-B14F-4D97-AF65-F5344CB8AC3E}">
        <p14:creationId xmlns:p14="http://schemas.microsoft.com/office/powerpoint/2010/main" val="2425486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Tree>
    <p:extLst>
      <p:ext uri="{BB962C8B-B14F-4D97-AF65-F5344CB8AC3E}">
        <p14:creationId xmlns:p14="http://schemas.microsoft.com/office/powerpoint/2010/main" val="1653772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a:t>
            </a:r>
            <a:r>
              <a:rPr lang="en-GB" sz="1100" dirty="0" smtClean="0">
                <a:solidFill>
                  <a:prstClr val="black"/>
                </a:solidFill>
                <a:latin typeface="Calibri"/>
                <a:hlinkClick r:id="rId4"/>
              </a:rPr>
              <a:t>i.stack.imgur.com/cMEOk.png</a:t>
            </a:r>
            <a:r>
              <a:rPr lang="en-GB" sz="1100" dirty="0" smtClean="0">
                <a:solidFill>
                  <a:prstClr val="black"/>
                </a:solidFill>
                <a:latin typeface="Calibri"/>
              </a:rPr>
              <a:t> </a:t>
            </a:r>
            <a:endParaRPr lang="en-GB" sz="1100" dirty="0">
              <a:solidFill>
                <a:prstClr val="black"/>
              </a:solidFill>
              <a:latin typeface="Calibri"/>
            </a:endParaRPr>
          </a:p>
        </p:txBody>
      </p:sp>
    </p:spTree>
    <p:extLst>
      <p:ext uri="{BB962C8B-B14F-4D97-AF65-F5344CB8AC3E}">
        <p14:creationId xmlns:p14="http://schemas.microsoft.com/office/powerpoint/2010/main" val="2883021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Roboto Medium"/>
              </a:rPr>
              <a:t>Class Discussion 2</a:t>
            </a:r>
            <a:endParaRPr lang="en-US" sz="3200" dirty="0">
              <a:latin typeface="Roboto Medium"/>
            </a:endParaRP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Roboto Medium"/>
              </a:rPr>
              <a:t>Class Discussion 2</a:t>
            </a:r>
            <a:endParaRPr lang="en-US" sz="3200" dirty="0">
              <a:latin typeface="Roboto Medium"/>
            </a:endParaRP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a:t>
            </a:r>
            <a:r>
              <a:rPr lang="en-GB" sz="1100" dirty="0" smtClean="0">
                <a:solidFill>
                  <a:prstClr val="black"/>
                </a:solidFill>
                <a:latin typeface="Calibri"/>
                <a:hlinkClick r:id="rId4"/>
              </a:rPr>
              <a:t>image.slidesharecdn.com/measurementandscales-120411075801-phpapp02/95/measurement-and-scales-6-728.jpg?cb=1334131308</a:t>
            </a:r>
            <a:r>
              <a:rPr lang="en-GB" sz="1100" dirty="0" smtClean="0">
                <a:solidFill>
                  <a:prstClr val="black"/>
                </a:solidFill>
                <a:latin typeface="Calibri"/>
              </a:rPr>
              <a:t> </a:t>
            </a:r>
            <a:endParaRPr lang="en-GB" sz="1100" dirty="0">
              <a:solidFill>
                <a:prstClr val="black"/>
              </a:solidFill>
              <a:latin typeface="Calibri"/>
            </a:endParaRPr>
          </a:p>
        </p:txBody>
      </p:sp>
    </p:spTree>
    <p:extLst>
      <p:ext uri="{BB962C8B-B14F-4D97-AF65-F5344CB8AC3E}">
        <p14:creationId xmlns:p14="http://schemas.microsoft.com/office/powerpoint/2010/main" val="736248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a:t>
            </a:r>
            <a:r>
              <a:rPr lang="en-GB" sz="1050" dirty="0" smtClean="0">
                <a:solidFill>
                  <a:prstClr val="black"/>
                </a:solidFill>
                <a:latin typeface="Calibri"/>
                <a:hlinkClick r:id="rId4"/>
              </a:rPr>
              <a:t>i.cmpnet.com/intelligententerprise/images/0810/Data-Dimension-Hierarchies.jpg</a:t>
            </a:r>
            <a:r>
              <a:rPr lang="en-GB" sz="1050" dirty="0" smtClean="0">
                <a:solidFill>
                  <a:prstClr val="black"/>
                </a:solidFill>
                <a:latin typeface="Calibri"/>
              </a:rPr>
              <a:t> </a:t>
            </a:r>
            <a:endParaRPr lang="en-GB" sz="1050" dirty="0">
              <a:solidFill>
                <a:prstClr val="black"/>
              </a:solidFill>
              <a:latin typeface="Calibri"/>
            </a:endParaRPr>
          </a:p>
        </p:txBody>
      </p:sp>
    </p:spTree>
    <p:extLst>
      <p:ext uri="{BB962C8B-B14F-4D97-AF65-F5344CB8AC3E}">
        <p14:creationId xmlns:p14="http://schemas.microsoft.com/office/powerpoint/2010/main" val="1354571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a:t>
            </a:r>
            <a:r>
              <a:rPr lang="en-GB" sz="1050" dirty="0" smtClean="0">
                <a:solidFill>
                  <a:prstClr val="black"/>
                </a:solidFill>
                <a:latin typeface="Calibri"/>
                <a:hlinkClick r:id="rId3"/>
              </a:rPr>
              <a:t>learndatamodeling.com/wp-content/uploads/2015/10/tmeta.gif</a:t>
            </a:r>
            <a:r>
              <a:rPr lang="en-GB" sz="1050" dirty="0" smtClean="0">
                <a:solidFill>
                  <a:prstClr val="black"/>
                </a:solidFill>
                <a:latin typeface="Calibri"/>
              </a:rPr>
              <a:t> </a:t>
            </a:r>
            <a:endParaRPr lang="en-GB" sz="1050" dirty="0">
              <a:solidFill>
                <a:prstClr val="black"/>
              </a:solidFill>
              <a:latin typeface="Calibri"/>
            </a:endParaRPr>
          </a:p>
        </p:txBody>
      </p:sp>
    </p:spTree>
    <p:extLst>
      <p:ext uri="{BB962C8B-B14F-4D97-AF65-F5344CB8AC3E}">
        <p14:creationId xmlns:p14="http://schemas.microsoft.com/office/powerpoint/2010/main" val="1031300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a:t>
            </a:r>
            <a:r>
              <a:rPr lang="en-US" sz="1800" dirty="0" smtClean="0">
                <a:latin typeface="Roboto Light" panose="02000000000000000000" pitchFamily="2" charset="0"/>
                <a:ea typeface="Roboto Light" panose="02000000000000000000" pitchFamily="2" charset="0"/>
              </a:rPr>
              <a:t>them</a:t>
            </a:r>
            <a:endParaRPr lang="en-US" sz="1800" dirty="0">
              <a:latin typeface="Roboto Light" panose="02000000000000000000" pitchFamily="2" charset="0"/>
              <a:ea typeface="Roboto Light" panose="02000000000000000000" pitchFamily="2" charset="0"/>
            </a:endParaRP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a:t>
            </a:r>
            <a:r>
              <a:rPr lang="en-US" sz="1800" dirty="0" smtClean="0">
                <a:latin typeface="Roboto Light" panose="02000000000000000000" pitchFamily="2" charset="0"/>
                <a:ea typeface="Roboto Light" panose="02000000000000000000" pitchFamily="2" charset="0"/>
              </a:rPr>
              <a:t>Dictionary </a:t>
            </a:r>
            <a:r>
              <a:rPr lang="en-US" sz="1800" dirty="0">
                <a:latin typeface="Roboto Light" panose="02000000000000000000" pitchFamily="2" charset="0"/>
                <a:ea typeface="Roboto Light" panose="02000000000000000000" pitchFamily="2" charset="0"/>
              </a:rPr>
              <a:t>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smtClean="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smtClean="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Frequency</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Monthly</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7</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smtClean="0">
                          <a:solidFill>
                            <a:schemeClr val="dk1"/>
                          </a:solidFill>
                          <a:effectLst/>
                          <a:latin typeface="+mn-lt"/>
                          <a:ea typeface="Times New Roman" panose="02020603050405020304" pitchFamily="18" charset="0"/>
                          <a:cs typeface="+mn-cs"/>
                        </a:rPr>
                        <a:t>TOTAL_WEEKLY_SALES</a:t>
                      </a:r>
                      <a:endParaRPr lang="en-SG" sz="1000" kern="1200" dirty="0">
                        <a:solidFill>
                          <a:schemeClr val="dk1"/>
                        </a:solidFill>
                        <a:effectLst/>
                        <a:latin typeface="+mn-lt"/>
                        <a:ea typeface="Times New Roman" panose="02020603050405020304" pitchFamily="18" charset="0"/>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Total purchases made by the customer in a</a:t>
                      </a:r>
                      <a:r>
                        <a:rPr lang="en-SG" sz="1000" baseline="0" dirty="0" smtClean="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Numeric</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8</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smtClean="0">
                          <a:solidFill>
                            <a:schemeClr val="dk1"/>
                          </a:solidFill>
                          <a:effectLst/>
                          <a:latin typeface="+mn-lt"/>
                          <a:ea typeface="Times New Roman" panose="02020603050405020304" pitchFamily="18" charset="0"/>
                          <a:cs typeface="+mn-cs"/>
                        </a:rPr>
                        <a:t>SALES_RANK_MTH</a:t>
                      </a:r>
                      <a:endParaRPr lang="en-SG" sz="1000" kern="1200" dirty="0">
                        <a:solidFill>
                          <a:schemeClr val="dk1"/>
                        </a:solidFill>
                        <a:effectLst/>
                        <a:latin typeface="+mn-lt"/>
                        <a:ea typeface="Times New Roman" panose="02020603050405020304" pitchFamily="18" charset="0"/>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Ranking of customer</a:t>
                      </a:r>
                      <a:r>
                        <a:rPr lang="en-SG" sz="1000" baseline="0" dirty="0" smtClean="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232902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a:t>
            </a:r>
            <a:r>
              <a:rPr lang="en-US" dirty="0" err="1">
                <a:solidFill>
                  <a:prstClr val="black"/>
                </a:solidFill>
                <a:latin typeface="Roboto Light"/>
              </a:rPr>
              <a:t>Chain.xlsx</a:t>
            </a:r>
            <a:endParaRPr lang="en-US" dirty="0">
              <a:solidFill>
                <a:prstClr val="black"/>
              </a:solidFill>
              <a:latin typeface="Roboto Light"/>
            </a:endParaRP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a:t>
                      </a:r>
                      <a:r>
                        <a:rPr lang="en-US" b="0" i="0" dirty="0" smtClean="0">
                          <a:solidFill>
                            <a:schemeClr val="bg1"/>
                          </a:solidFill>
                          <a:latin typeface="Roboto" panose="02000000000000000000" pitchFamily="2" charset="0"/>
                          <a:ea typeface="Roboto" panose="02000000000000000000" pitchFamily="2" charset="0"/>
                          <a:hlinkClick r:id="rId2"/>
                        </a:rPr>
                        <a:t>canvas.suss.edu.sg/courses/31564</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xmlns=""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xmlns=""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xmlns=""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smtClean="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55041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Tree>
    <p:extLst>
      <p:ext uri="{BB962C8B-B14F-4D97-AF65-F5344CB8AC3E}">
        <p14:creationId xmlns:p14="http://schemas.microsoft.com/office/powerpoint/2010/main" val="4085882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90286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6033</TotalTime>
  <Words>2005</Words>
  <Application>Microsoft Office PowerPoint</Application>
  <PresentationFormat>On-screen Show (16:9)</PresentationFormat>
  <Paragraphs>297</Paragraphs>
  <Slides>41</Slides>
  <Notes>20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Montserrat Medium</vt:lpstr>
      <vt:lpstr>System Font Regular</vt:lpstr>
      <vt:lpstr>ヒラギノ角ゴ Pro W3</vt:lpstr>
      <vt:lpstr>Arial</vt:lpstr>
      <vt:lpstr>Calibri</vt:lpstr>
      <vt:lpstr>Roboto</vt:lpstr>
      <vt:lpstr>Roboto Light</vt:lpstr>
      <vt:lpstr>Roboto Medium</vt:lpstr>
      <vt:lpstr>Times New Roman</vt:lpstr>
      <vt:lpstr>Wingdings</vt:lpstr>
      <vt:lpstr>Office Theme</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Zhang Yimiao (SUSS)</cp:lastModifiedBy>
  <cp:revision>245</cp:revision>
  <dcterms:created xsi:type="dcterms:W3CDTF">2010-04-12T23:12:02Z</dcterms:created>
  <dcterms:modified xsi:type="dcterms:W3CDTF">2021-01-04T08:03:27Z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